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851" r:id="rId2"/>
    <p:sldId id="383" r:id="rId3"/>
    <p:sldId id="402" r:id="rId4"/>
    <p:sldId id="810" r:id="rId5"/>
    <p:sldId id="823" r:id="rId6"/>
    <p:sldId id="1197" r:id="rId7"/>
    <p:sldId id="1196" r:id="rId8"/>
    <p:sldId id="1199" r:id="rId9"/>
    <p:sldId id="1198" r:id="rId10"/>
    <p:sldId id="1082" r:id="rId11"/>
    <p:sldId id="1200" r:id="rId12"/>
    <p:sldId id="941" r:id="rId13"/>
    <p:sldId id="1201" r:id="rId14"/>
    <p:sldId id="1136" r:id="rId15"/>
    <p:sldId id="1238" r:id="rId16"/>
    <p:sldId id="1202" r:id="rId17"/>
    <p:sldId id="1239" r:id="rId18"/>
    <p:sldId id="1204" r:id="rId19"/>
    <p:sldId id="1206" r:id="rId20"/>
    <p:sldId id="1207" r:id="rId21"/>
    <p:sldId id="1208" r:id="rId22"/>
    <p:sldId id="1209" r:id="rId23"/>
    <p:sldId id="1210" r:id="rId24"/>
    <p:sldId id="1211" r:id="rId25"/>
    <p:sldId id="1240" r:id="rId26"/>
    <p:sldId id="1212" r:id="rId27"/>
    <p:sldId id="1213" r:id="rId28"/>
    <p:sldId id="1241" r:id="rId29"/>
    <p:sldId id="1203" r:id="rId30"/>
    <p:sldId id="1214" r:id="rId31"/>
    <p:sldId id="1215" r:id="rId32"/>
    <p:sldId id="1244" r:id="rId33"/>
    <p:sldId id="1216" r:id="rId34"/>
    <p:sldId id="1217" r:id="rId35"/>
    <p:sldId id="1242" r:id="rId36"/>
    <p:sldId id="1218" r:id="rId37"/>
    <p:sldId id="1220" r:id="rId38"/>
    <p:sldId id="1221" r:id="rId39"/>
    <p:sldId id="1222" r:id="rId40"/>
    <p:sldId id="1245" r:id="rId41"/>
    <p:sldId id="1223" r:id="rId42"/>
    <p:sldId id="1224" r:id="rId43"/>
    <p:sldId id="1225" r:id="rId44"/>
    <p:sldId id="1226" r:id="rId45"/>
    <p:sldId id="1227" r:id="rId46"/>
    <p:sldId id="1228" r:id="rId47"/>
    <p:sldId id="1229" r:id="rId48"/>
    <p:sldId id="1235" r:id="rId49"/>
    <p:sldId id="1230" r:id="rId50"/>
    <p:sldId id="1236" r:id="rId51"/>
    <p:sldId id="1205" r:id="rId52"/>
    <p:sldId id="1231" r:id="rId53"/>
    <p:sldId id="1232" r:id="rId54"/>
    <p:sldId id="1233" r:id="rId55"/>
    <p:sldId id="1234" r:id="rId56"/>
    <p:sldId id="1237" r:id="rId57"/>
    <p:sldId id="73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1F3"/>
    <a:srgbClr val="0D98E0"/>
    <a:srgbClr val="7687D1"/>
    <a:srgbClr val="01E9E3"/>
    <a:srgbClr val="64C6DB"/>
    <a:srgbClr val="75E5FE"/>
    <a:srgbClr val="B3DBFF"/>
    <a:srgbClr val="85B6FF"/>
    <a:srgbClr val="A7B174"/>
    <a:srgbClr val="C2D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3" autoAdjust="0"/>
    <p:restoredTop sz="75472" autoAdjust="0"/>
  </p:normalViewPr>
  <p:slideViewPr>
    <p:cSldViewPr snapToGrid="0">
      <p:cViewPr varScale="1">
        <p:scale>
          <a:sx n="69" d="100"/>
          <a:sy n="69" d="100"/>
        </p:scale>
        <p:origin x="1896" y="78"/>
      </p:cViewPr>
      <p:guideLst/>
    </p:cSldViewPr>
  </p:slideViewPr>
  <p:outlineViewPr>
    <p:cViewPr>
      <p:scale>
        <a:sx n="33" d="100"/>
        <a:sy n="33" d="100"/>
      </p:scale>
      <p:origin x="0" y="-12034"/>
    </p:cViewPr>
  </p:outlineViewPr>
  <p:notesTextViewPr>
    <p:cViewPr>
      <p:scale>
        <a:sx n="1" d="1"/>
        <a:sy n="1" d="1"/>
      </p:scale>
      <p:origin x="0" y="0"/>
    </p:cViewPr>
  </p:notesTextViewPr>
  <p:sorterViewPr>
    <p:cViewPr>
      <p:scale>
        <a:sx n="90" d="100"/>
        <a:sy n="90" d="100"/>
      </p:scale>
      <p:origin x="0" y="-8856"/>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6/17/2020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6/17/2020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This is shocking</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statement from the “Shock Prophet” with another abrupt shift in mood.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Why has God forsaken His people? -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Israel was not walking in that light but have forsaken God, therefore God has forsaken Israel.</a:t>
            </a:r>
            <a:r>
              <a:rPr lang="en-US" sz="1200" b="0" baseline="0" dirty="0">
                <a:ln>
                  <a:noFill/>
                </a:ln>
                <a:solidFill>
                  <a:schemeClr val="tx1"/>
                </a:solidFill>
                <a:effectLst/>
              </a:rPr>
              <a:t> </a:t>
            </a: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6</a:t>
            </a:fld>
            <a:endParaRPr lang="en-US"/>
          </a:p>
        </p:txBody>
      </p:sp>
    </p:spTree>
    <p:extLst>
      <p:ext uri="{BB962C8B-B14F-4D97-AF65-F5344CB8AC3E}">
        <p14:creationId xmlns:p14="http://schemas.microsoft.com/office/powerpoint/2010/main" val="50390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Israel is compared</a:t>
            </a:r>
            <a:r>
              <a:rPr lang="en-US" baseline="0" dirty="0" smtClean="0"/>
              <a:t> to a vineyard whose owner had lavished a great deal of care upon it only to discover that the vineyard does not produce good grapes. God has cared for them, yet the fruit of their lives are bitter and sour.</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2409998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Isaiah calls</a:t>
            </a:r>
            <a:r>
              <a:rPr lang="en-US" baseline="0" dirty="0" smtClean="0"/>
              <a:t> the LORD “Well-beloved” the owner of the vineyard. Isaiah recognizes God’s awesome holiness and power, such a God could be truly adored. </a:t>
            </a:r>
          </a:p>
          <a:p>
            <a:endParaRPr lang="en-US" baseline="0" dirty="0" smtClean="0"/>
          </a:p>
          <a:p>
            <a:r>
              <a:rPr lang="en-US" baseline="0" dirty="0" smtClean="0"/>
              <a:t>This verse describes the activities of the farmer preparing his vineyard. He digs up the stones and removes them. Then the vines are planted. There will be an interval of at least two years before grapes will be produced. During this time he will build a wall and a tower from the stones he had remove from the yard. Addition facilitates were built for pressing the grapes. </a:t>
            </a:r>
          </a:p>
          <a:p>
            <a:endParaRPr lang="en-US" baseline="0" dirty="0" smtClean="0"/>
          </a:p>
          <a:p>
            <a:r>
              <a:rPr lang="en-US" baseline="0" dirty="0" smtClean="0"/>
              <a:t>What the prophet is emphasizing here is the farmer’s prior commitment He has done all this back-breaking work in expectation of receiving a crop of good grapes. The result was bitter, both in fact and spirit, for the grapes were worthless. All the hard work had been to no purpose; all the hope had been in vain.” Oswalt, p. 153</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761983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inhabitance of Jerusalem</a:t>
            </a:r>
            <a:r>
              <a:rPr lang="en-US" baseline="0" dirty="0" smtClean="0"/>
              <a:t> and Judea would be able to render the verdict themselves – “nothing”.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427449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Isaiah wants them</a:t>
            </a:r>
            <a:r>
              <a:rPr lang="en-US" baseline="0" dirty="0" smtClean="0"/>
              <a:t> to have no doubt as to what the owner will do. He will not merely abandon his worthless vineyard, he will also assist in its destruction.</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78658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hedge is the thorns</a:t>
            </a:r>
            <a:r>
              <a:rPr lang="en-US" baseline="0" dirty="0" smtClean="0"/>
              <a:t> that has grown over the wall. And he will remove the wall leaving it unprotected from the animals.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103360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vineyard</a:t>
            </a:r>
            <a:r>
              <a:rPr lang="en-US" baseline="0" dirty="0" smtClean="0"/>
              <a:t> is Israel, the source of God’s delight and the object of His desire.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47936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Yet the fruit of God’s labor is not the justice and righteousness he had worked for, but instead oppression and violence.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3809692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1887229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“Woe” – “hoy” – It was a lament as much as a threat. The prophet</a:t>
            </a:r>
            <a:r>
              <a:rPr lang="en-US" baseline="0" dirty="0" smtClean="0"/>
              <a:t> is not merely angry and denunciatory, but is also grief-stricken over the sins of the people. The laments are twice broken by “double therefore”, the consequences of their sin. </a:t>
            </a:r>
          </a:p>
          <a:p>
            <a:endParaRPr lang="en-US" baseline="0" dirty="0" smtClean="0"/>
          </a:p>
          <a:p>
            <a:r>
              <a:rPr lang="en-US" baseline="0" dirty="0" smtClean="0"/>
              <a:t>“The problem Isaiah is address is the emergence of a wealthy land class which turned its attention more and more to pleasure and indulgence…. Isaiah accuses the </a:t>
            </a:r>
            <a:r>
              <a:rPr lang="en-US" baseline="0" dirty="0" err="1" smtClean="0"/>
              <a:t>landgrabbers</a:t>
            </a:r>
            <a:r>
              <a:rPr lang="en-US" baseline="0" dirty="0" smtClean="0"/>
              <a:t> of wanting to possess everything in sight until they could live by themselves in their own little world.” (p. 159)</a:t>
            </a:r>
          </a:p>
          <a:p>
            <a:endParaRPr lang="en-US" baseline="0" dirty="0" smtClean="0"/>
          </a:p>
          <a:p>
            <a:r>
              <a:rPr lang="en-US" baseline="0" dirty="0" smtClean="0"/>
              <a:t>“…the twin instincts of gathering and squandering have been the sole possessions of Judah or Israel. Around the world people are driven by the desire to posses more and more and then spend what they possess more and more lavishly, but only to please themselves.” (Oswalt, p. 158)</a:t>
            </a:r>
          </a:p>
          <a:p>
            <a:endParaRPr lang="en-US" baseline="0" dirty="0" smtClean="0"/>
          </a:p>
          <a:p>
            <a:r>
              <a:rPr lang="en-US" baseline="0" dirty="0" smtClean="0"/>
              <a:t>According to the Law all the land belong to God and allowed families to possess parcels of that land, it was not theirs to do with it as they pleased. It had to be kept in the family. If a family did lose their land, it had to be automatically returned to in the year of Jubilee (50</a:t>
            </a:r>
            <a:r>
              <a:rPr lang="en-US" baseline="30000" dirty="0" smtClean="0"/>
              <a:t>th</a:t>
            </a:r>
            <a:r>
              <a:rPr lang="en-US" baseline="0" dirty="0" smtClean="0"/>
              <a:t> year). Israel had ignored the law and the 10</a:t>
            </a:r>
            <a:r>
              <a:rPr lang="en-US" baseline="30000" dirty="0" smtClean="0"/>
              <a:t>th</a:t>
            </a:r>
            <a:r>
              <a:rPr lang="en-US" baseline="0" dirty="0" smtClean="0"/>
              <a:t> commandment and those who had the means were dispossessing the poor and reducing them to servitude on their own land.</a:t>
            </a:r>
          </a:p>
          <a:p>
            <a:endParaRPr lang="en-US" baseline="0" dirty="0" smtClean="0"/>
          </a:p>
          <a:p>
            <a:r>
              <a:rPr lang="en-US" baseline="0" dirty="0" smtClean="0"/>
              <a:t>Paul sees covetousness as being at the heart of idolatry – placing ultimate value in things of this world. </a:t>
            </a:r>
          </a:p>
          <a:p>
            <a:endParaRPr lang="en-US" baseline="0" dirty="0" smtClean="0"/>
          </a:p>
          <a:p>
            <a:r>
              <a:rPr lang="en-US" baseline="0" dirty="0" smtClean="0"/>
              <a:t>Jesus said, “What shall it profit a man if he gains the whole world and lose his own life?” (Matt. 16:26)</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2987060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in the final</a:t>
            </a:r>
            <a:r>
              <a:rPr lang="en-US" baseline="0" dirty="0" smtClean="0"/>
              <a:t> analysis covetousness is self-defeating and self-destructive. “To acquire is to lose, to give is to get.”</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275931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473090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2876558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Isaiah</a:t>
            </a:r>
            <a:r>
              <a:rPr lang="en-US" baseline="0" dirty="0" smtClean="0"/>
              <a:t> continues to address the wealthy who by their abundance spend the entire day, from early morning to late at night pursuing their own pleasure, particularly drinking (drugs). He does not oppose pleasure because it is wrong in itself but because they have become all-absorbing.</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3732046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have become</a:t>
            </a:r>
            <a:r>
              <a:rPr lang="en-US" baseline="0" dirty="0" smtClean="0"/>
              <a:t> so self-absorbing to the point where spiritual sensitivity has become dimmed.  The revealers no longer have any interest in the ability to recognize how God is at work in the world. When the passions for pleasure has become uppermost in a persons life, passion of God and his truth and his ways is squeezed out. The use of drugs and alcohol in the quest for pleasure can only heighten the degree to which one becomes insensitive to responsibility and vales.” </a:t>
            </a:r>
            <a:r>
              <a:rPr lang="en-US" baseline="0" dirty="0" err="1" smtClean="0"/>
              <a:t>Oslwald</a:t>
            </a:r>
            <a:r>
              <a:rPr lang="en-US" baseline="0" dirty="0" smtClean="0"/>
              <a:t>, p. 160.</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3727736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35</a:t>
            </a:fld>
            <a:endParaRPr lang="en-US"/>
          </a:p>
        </p:txBody>
      </p:sp>
    </p:spTree>
    <p:extLst>
      <p:ext uri="{BB962C8B-B14F-4D97-AF65-F5344CB8AC3E}">
        <p14:creationId xmlns:p14="http://schemas.microsoft.com/office/powerpoint/2010/main" val="1701009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result of arduous pursuit of property and pleasure? God’s people must leave the land. </a:t>
            </a:r>
          </a:p>
          <a:p>
            <a:endParaRPr lang="en-US" baseline="0" dirty="0" smtClean="0"/>
          </a:p>
          <a:p>
            <a:r>
              <a:rPr lang="en-US" baseline="0" dirty="0" smtClean="0"/>
              <a:t>From the beginning their particular destiny and privilege has been to know God, but evidently do not know Him. “What they did not have was the experiential relationship with God that gave life to his commandments and meaning to what he was doing in the world.” (p. 160) It is true even today that vast majority of people lack any overarching view of God’s purposes. If people would only read this book – Isaiah that would change. </a:t>
            </a:r>
          </a:p>
          <a:p>
            <a:endParaRPr lang="en-US" baseline="0" dirty="0" smtClean="0"/>
          </a:p>
          <a:p>
            <a:r>
              <a:rPr lang="en-US" baseline="0" dirty="0" smtClean="0"/>
              <a:t>However the drunken people simply do not perceive what God is about in his world, and what he is about includes the establishment of justice and righteousness, and love… as much as it does retribution upon </a:t>
            </a:r>
            <a:r>
              <a:rPr lang="en-US" i="1" baseline="0" dirty="0" smtClean="0"/>
              <a:t>stubborn </a:t>
            </a:r>
            <a:r>
              <a:rPr lang="en-US" baseline="0" dirty="0" smtClean="0"/>
              <a:t>human arrogance.” (p. 161)</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36</a:t>
            </a:fld>
            <a:endParaRPr lang="en-US"/>
          </a:p>
        </p:txBody>
      </p:sp>
    </p:spTree>
    <p:extLst>
      <p:ext uri="{BB962C8B-B14F-4D97-AF65-F5344CB8AC3E}">
        <p14:creationId xmlns:p14="http://schemas.microsoft.com/office/powerpoint/2010/main" val="2640058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a:t>
            </a:r>
            <a:r>
              <a:rPr lang="en-US" baseline="0" dirty="0" smtClean="0"/>
              <a:t> of their lack of perception the noble and the not so noble will all be deprived of the necessities of life, death will swallow them all up together. “All attempts to gain pride and power reach the same level in the grave.”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37</a:t>
            </a:fld>
            <a:endParaRPr lang="en-US"/>
          </a:p>
        </p:txBody>
      </p:sp>
    </p:spTree>
    <p:extLst>
      <p:ext uri="{BB962C8B-B14F-4D97-AF65-F5344CB8AC3E}">
        <p14:creationId xmlns:p14="http://schemas.microsoft.com/office/powerpoint/2010/main" val="1975909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pride has everything to do with the quest for pleasure. It is pride which drives a person to possess more,… and to seek more and more exotic entertainment which will set one off from the crowd. And because the rich and mighty give themselves to these endless pursuits rather to the knowledge of God, the whole nation will go down to the grave together.” (p. 162)</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38</a:t>
            </a:fld>
            <a:endParaRPr lang="en-US"/>
          </a:p>
        </p:txBody>
      </p:sp>
    </p:spTree>
    <p:extLst>
      <p:ext uri="{BB962C8B-B14F-4D97-AF65-F5344CB8AC3E}">
        <p14:creationId xmlns:p14="http://schemas.microsoft.com/office/powerpoint/2010/main" val="637819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verse expresses the truth that what makes God truly</a:t>
            </a:r>
            <a:r>
              <a:rPr lang="en-US" baseline="0" dirty="0" smtClean="0"/>
              <a:t> God, what sets him off as divine, is His essential justice and righteousness. And these characteristics are what eventually humiliates all human beings in His presence, our inability to love justice and do rightly. Justice and righteousness is what marks God as truly holy, that which makes God truly unique. It is his moral nature that sets Him apart. </a:t>
            </a:r>
          </a:p>
          <a:p>
            <a:endParaRPr lang="en-US" baseline="0" dirty="0" smtClean="0"/>
          </a:p>
          <a:p>
            <a:r>
              <a:rPr lang="en-US" baseline="0" dirty="0" smtClean="0"/>
              <a:t>In order for Israel to become what they ought to be, the servants to the living God, then they will have to begin to on the self-deny choice of a just and upright life. (Micah 6:6-8)</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39</a:t>
            </a:fld>
            <a:endParaRPr lang="en-US"/>
          </a:p>
        </p:txBody>
      </p:sp>
    </p:spTree>
    <p:extLst>
      <p:ext uri="{BB962C8B-B14F-4D97-AF65-F5344CB8AC3E}">
        <p14:creationId xmlns:p14="http://schemas.microsoft.com/office/powerpoint/2010/main" val="1703971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40</a:t>
            </a:fld>
            <a:endParaRPr lang="en-US"/>
          </a:p>
        </p:txBody>
      </p:sp>
    </p:spTree>
    <p:extLst>
      <p:ext uri="{BB962C8B-B14F-4D97-AF65-F5344CB8AC3E}">
        <p14:creationId xmlns:p14="http://schemas.microsoft.com/office/powerpoint/2010/main" val="3198652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end</a:t>
            </a:r>
            <a:r>
              <a:rPr lang="en-US" baseline="0" dirty="0" smtClean="0"/>
              <a:t> result of Israel and man’s humiliation? </a:t>
            </a:r>
            <a:r>
              <a:rPr lang="en-US" dirty="0" smtClean="0"/>
              <a:t>Instead of music,</a:t>
            </a:r>
            <a:r>
              <a:rPr lang="en-US" baseline="0" dirty="0" smtClean="0"/>
              <a:t> dancing, the light and the glitter, laughter and pomp is the silence of the lambs.</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186560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8</a:t>
            </a:fld>
            <a:endParaRPr lang="en-US"/>
          </a:p>
        </p:txBody>
      </p:sp>
    </p:spTree>
    <p:extLst>
      <p:ext uri="{BB962C8B-B14F-4D97-AF65-F5344CB8AC3E}">
        <p14:creationId xmlns:p14="http://schemas.microsoft.com/office/powerpoint/2010/main" val="1413473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42</a:t>
            </a:fld>
            <a:endParaRPr lang="en-US"/>
          </a:p>
        </p:txBody>
      </p:sp>
    </p:spTree>
    <p:extLst>
      <p:ext uri="{BB962C8B-B14F-4D97-AF65-F5344CB8AC3E}">
        <p14:creationId xmlns:p14="http://schemas.microsoft.com/office/powerpoint/2010/main" val="3284845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Humanity doubts that God is really</a:t>
            </a:r>
            <a:r>
              <a:rPr lang="en-US" baseline="0" dirty="0" smtClean="0"/>
              <a:t> active in the world and they imagine that they are better able to determine what is really right and wrong than he is. The result is a perversion where values are reversed, debauchery is more honorable that courage drunkenness is preferred to sobriety, wicked are pronounced innocent, while the righteous are condemned. For such a vineyard another double therefore of destruction is promised. </a:t>
            </a:r>
          </a:p>
          <a:p>
            <a:endParaRPr lang="en-US" baseline="0" dirty="0" smtClean="0"/>
          </a:p>
          <a:p>
            <a:r>
              <a:rPr lang="en-US" baseline="0" dirty="0" smtClean="0"/>
              <a:t>So intoxicated with the quest for pleasure they have become insensitive to the work of God in the world. They call out in a mocking fashion for Isaiah’s God to hurry up and get his work out where they can see it. “I believe it when I see it”. They are daring God to punish them for the conscious choice of choosing evil and exerting concentrated effort to make that choice. They are not sinning out a mistake or ignorance, they have not fallen into sin, but are pulling on it. </a:t>
            </a:r>
          </a:p>
        </p:txBody>
      </p:sp>
      <p:sp>
        <p:nvSpPr>
          <p:cNvPr id="4" name="Slide Number Placeholder 3"/>
          <p:cNvSpPr>
            <a:spLocks noGrp="1"/>
          </p:cNvSpPr>
          <p:nvPr>
            <p:ph type="sldNum" sz="quarter" idx="10"/>
          </p:nvPr>
        </p:nvSpPr>
        <p:spPr/>
        <p:txBody>
          <a:bodyPr/>
          <a:lstStyle/>
          <a:p>
            <a:fld id="{494A7CA5-FA0C-4D65-AD42-999E74428F08}" type="slidenum">
              <a:rPr lang="en-US" smtClean="0"/>
              <a:t>43</a:t>
            </a:fld>
            <a:endParaRPr lang="en-US"/>
          </a:p>
        </p:txBody>
      </p:sp>
    </p:spTree>
    <p:extLst>
      <p:ext uri="{BB962C8B-B14F-4D97-AF65-F5344CB8AC3E}">
        <p14:creationId xmlns:p14="http://schemas.microsoft.com/office/powerpoint/2010/main" val="2495172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justify their</a:t>
            </a:r>
            <a:r>
              <a:rPr lang="en-US" baseline="0" dirty="0" smtClean="0"/>
              <a:t> behavior, they must, in the most sophisticated reasoning possible, demonstrate that their evil behavior is good, and their darkness is light, and their bitterness is sweet. This attitude is the end result of refusal to admit the absolute authority of a revealed Word.” (p. 165)</a:t>
            </a:r>
          </a:p>
        </p:txBody>
      </p:sp>
      <p:sp>
        <p:nvSpPr>
          <p:cNvPr id="4" name="Slide Number Placeholder 3"/>
          <p:cNvSpPr>
            <a:spLocks noGrp="1"/>
          </p:cNvSpPr>
          <p:nvPr>
            <p:ph type="sldNum" sz="quarter" idx="10"/>
          </p:nvPr>
        </p:nvSpPr>
        <p:spPr/>
        <p:txBody>
          <a:bodyPr/>
          <a:lstStyle/>
          <a:p>
            <a:fld id="{494A7CA5-FA0C-4D65-AD42-999E74428F08}" type="slidenum">
              <a:rPr lang="en-US" smtClean="0"/>
              <a:t>44</a:t>
            </a:fld>
            <a:endParaRPr lang="en-US"/>
          </a:p>
        </p:txBody>
      </p:sp>
    </p:spTree>
    <p:extLst>
      <p:ext uri="{BB962C8B-B14F-4D97-AF65-F5344CB8AC3E}">
        <p14:creationId xmlns:p14="http://schemas.microsoft.com/office/powerpoint/2010/main" val="2146445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“Self-interest will press reason into service to justify its own behavior.” (p. 165)</a:t>
            </a:r>
            <a:endParaRPr lang="en-US" dirty="0" smtClean="0"/>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45</a:t>
            </a:fld>
            <a:endParaRPr lang="en-US"/>
          </a:p>
        </p:txBody>
      </p:sp>
    </p:spTree>
    <p:extLst>
      <p:ext uri="{BB962C8B-B14F-4D97-AF65-F5344CB8AC3E}">
        <p14:creationId xmlns:p14="http://schemas.microsoft.com/office/powerpoint/2010/main" val="951732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graphic summary of the points made about</a:t>
            </a:r>
            <a:r>
              <a:rPr lang="en-US" baseline="0" dirty="0" smtClean="0"/>
              <a:t> human arrogance and pride. “Here are picture the great men of the nation, who are only great behind the bar, mixing drinks. However, when they are charge to judge a case they can be depended upon freeing the guilty (OJ Simpson) and convicting the innocent – if the price is right.</a:t>
            </a:r>
          </a:p>
          <a:p>
            <a:endParaRPr lang="en-US" baseline="0" dirty="0" smtClean="0"/>
          </a:p>
          <a:p>
            <a:r>
              <a:rPr lang="en-US" baseline="0" dirty="0" smtClean="0"/>
              <a:t>Hillary – accused of operating an illegal email server in the bathroom of her home, whitewashing the evidence, requiring people to pay to play, approving the sell uranium to the Russians in exchange for a elaborate speaking fee from her husband, and now paying for false stories about an candidate of the opposing party, accusing him of the very thing that she was doing.</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46</a:t>
            </a:fld>
            <a:endParaRPr lang="en-US"/>
          </a:p>
        </p:txBody>
      </p:sp>
    </p:spTree>
    <p:extLst>
      <p:ext uri="{BB962C8B-B14F-4D97-AF65-F5344CB8AC3E}">
        <p14:creationId xmlns:p14="http://schemas.microsoft.com/office/powerpoint/2010/main" val="95664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nothing</a:t>
            </a:r>
            <a:r>
              <a:rPr lang="en-US" baseline="0" dirty="0" smtClean="0"/>
              <a:t> to do with the vineyard except to destroy it.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47</a:t>
            </a:fld>
            <a:endParaRPr lang="en-US"/>
          </a:p>
        </p:txBody>
      </p:sp>
    </p:spTree>
    <p:extLst>
      <p:ext uri="{BB962C8B-B14F-4D97-AF65-F5344CB8AC3E}">
        <p14:creationId xmlns:p14="http://schemas.microsoft.com/office/powerpoint/2010/main" val="810507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48</a:t>
            </a:fld>
            <a:endParaRPr lang="en-US"/>
          </a:p>
        </p:txBody>
      </p:sp>
    </p:spTree>
    <p:extLst>
      <p:ext uri="{BB962C8B-B14F-4D97-AF65-F5344CB8AC3E}">
        <p14:creationId xmlns:p14="http://schemas.microsoft.com/office/powerpoint/2010/main" val="1180070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because Israel had rejected God’s Law and the word of her</a:t>
            </a:r>
            <a:r>
              <a:rPr lang="en-US" baseline="0" dirty="0" smtClean="0"/>
              <a:t> Holy One that God has already began to act in judgement.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49</a:t>
            </a:fld>
            <a:endParaRPr lang="en-US"/>
          </a:p>
        </p:txBody>
      </p:sp>
    </p:spTree>
    <p:extLst>
      <p:ext uri="{BB962C8B-B14F-4D97-AF65-F5344CB8AC3E}">
        <p14:creationId xmlns:p14="http://schemas.microsoft.com/office/powerpoint/2010/main" val="2594924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50</a:t>
            </a:fld>
            <a:endParaRPr lang="en-US"/>
          </a:p>
        </p:txBody>
      </p:sp>
    </p:spTree>
    <p:extLst>
      <p:ext uri="{BB962C8B-B14F-4D97-AF65-F5344CB8AC3E}">
        <p14:creationId xmlns:p14="http://schemas.microsoft.com/office/powerpoint/2010/main" val="1476601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51</a:t>
            </a:fld>
            <a:endParaRPr lang="en-US"/>
          </a:p>
        </p:txBody>
      </p:sp>
    </p:spTree>
    <p:extLst>
      <p:ext uri="{BB962C8B-B14F-4D97-AF65-F5344CB8AC3E}">
        <p14:creationId xmlns:p14="http://schemas.microsoft.com/office/powerpoint/2010/main" val="74109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3109855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nations are but a instrument in the LORD’s hands. The great armies sweeping</a:t>
            </a:r>
            <a:r>
              <a:rPr lang="en-US" baseline="0" dirty="0" smtClean="0"/>
              <a:t> the world in the 5</a:t>
            </a:r>
            <a:r>
              <a:rPr lang="en-US" baseline="30000" dirty="0" smtClean="0"/>
              <a:t>th</a:t>
            </a:r>
            <a:r>
              <a:rPr lang="en-US" baseline="0" dirty="0" smtClean="0"/>
              <a:t> century BC were not the shapers of the world’s destiny but were themselves shaped by the One who holds all things. It is upon His signal that they rise and move; at His whistle they come out of their hive like bees to do His bidding.” (p. 169)</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52</a:t>
            </a:fld>
            <a:endParaRPr lang="en-US"/>
          </a:p>
        </p:txBody>
      </p:sp>
    </p:spTree>
    <p:extLst>
      <p:ext uri="{BB962C8B-B14F-4D97-AF65-F5344CB8AC3E}">
        <p14:creationId xmlns:p14="http://schemas.microsoft.com/office/powerpoint/2010/main" val="377363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Vs.</a:t>
            </a:r>
            <a:r>
              <a:rPr lang="en-US" baseline="0" dirty="0" smtClean="0"/>
              <a:t> 27 shows what is not the case and vs. 28 shows what is the case.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53</a:t>
            </a:fld>
            <a:endParaRPr lang="en-US"/>
          </a:p>
        </p:txBody>
      </p:sp>
    </p:spTree>
    <p:extLst>
      <p:ext uri="{BB962C8B-B14F-4D97-AF65-F5344CB8AC3E}">
        <p14:creationId xmlns:p14="http://schemas.microsoft.com/office/powerpoint/2010/main" val="3869781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 is gone, darkness and</a:t>
            </a:r>
            <a:r>
              <a:rPr lang="en-US" baseline="0" dirty="0" smtClean="0"/>
              <a:t> distress fill the land, the light of day is even obscured by the dark clouds of battle.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55</a:t>
            </a:fld>
            <a:endParaRPr lang="en-US"/>
          </a:p>
        </p:txBody>
      </p:sp>
    </p:spTree>
    <p:extLst>
      <p:ext uri="{BB962C8B-B14F-4D97-AF65-F5344CB8AC3E}">
        <p14:creationId xmlns:p14="http://schemas.microsoft.com/office/powerpoint/2010/main" val="315394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233415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2921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137566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5 brings the introduction to a close. Chapter 1 introduces</a:t>
            </a:r>
            <a:r>
              <a:rPr lang="en-US" baseline="0" dirty="0" smtClean="0"/>
              <a:t> to the Introduction, and chapter 2-4 lays bare the enormous conflict between what Israel was called to be and what, in fact, she was, Chapter 5 brings us back to the realities of Israel’s condition at the moment of Isaiah’s speaking. Whatever the future might hold, however, redemption might occur, the plain fact was that somehow present sin must be face and dealt with. No future however, such as that contained in 4:2-6, could ever obscure or obviate present evil. This message is ever the same. Yes, there in hope, but that hope cannot annihilate the present, somehow removing us from its responsibility.” Oswalt, p. 150-151.</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257234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Isaiah list six conditions that exist in the people and are contrary to Gods expectations for them (8-25) and an announcement of coming destruction (5-6, 26-30) at the hands of Gentile armies.</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384633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6/17/2020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Tree>
    <p:extLst>
      <p:ext uri="{BB962C8B-B14F-4D97-AF65-F5344CB8AC3E}">
        <p14:creationId xmlns:p14="http://schemas.microsoft.com/office/powerpoint/2010/main" val="4098137062"/>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05625"/>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 mere moment I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with great mercies I will gather you</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(54:7)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275067" y="5318077"/>
            <a:ext cx="867387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Forsaking is Temporary</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Solution</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9145" y="1138515"/>
            <a:ext cx="9144000" cy="923330"/>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ORD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is Merciful</a:t>
            </a:r>
          </a:p>
        </p:txBody>
      </p:sp>
    </p:spTree>
    <p:extLst>
      <p:ext uri="{BB962C8B-B14F-4D97-AF65-F5344CB8AC3E}">
        <p14:creationId xmlns:p14="http://schemas.microsoft.com/office/powerpoint/2010/main" val="2107240601"/>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42" presetClass="entr" presetSubtype="0" fill="hold" grpId="0" nodeType="after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2" name="Rectangle 11"/>
          <p:cNvSpPr/>
          <p:nvPr/>
        </p:nvSpPr>
        <p:spPr>
          <a:xfrm>
            <a:off x="275067" y="5318077"/>
            <a:ext cx="867387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Forsaking is Temporary</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Solution</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9145" y="1138515"/>
            <a:ext cx="9144000" cy="923330"/>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ORD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is Merciful</a:t>
            </a:r>
          </a:p>
        </p:txBody>
      </p:sp>
      <p:sp>
        <p:nvSpPr>
          <p:cNvPr id="14" name="Rectangle 13"/>
          <p:cNvSpPr/>
          <p:nvPr/>
        </p:nvSpPr>
        <p:spPr>
          <a:xfrm>
            <a:off x="144755" y="2105625"/>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no longer be termed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nor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your land any more be termed Desolate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(62:4)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502099992"/>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292953"/>
            <a:ext cx="8836199" cy="4339650"/>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LORD also will be a refuge for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oppressed, a refuge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in times of trouble.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those who know Your name will put their trust in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You; For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You, LORD, have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not forsaken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those who seek You</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(Psalm 9:9-10)</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454932" y="5739590"/>
            <a:ext cx="8224988"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Righteous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are</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Not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orsaken</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Solution</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7965908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Solution</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49326" y="1292953"/>
            <a:ext cx="8836199" cy="2985433"/>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“Tell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righteous it will be well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them,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will enjoy the fruit of their deeds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(Isa. 3:10)</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[NIV]</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454932" y="5739590"/>
            <a:ext cx="8224988"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Righteous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are</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Not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orsaken</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03027072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53255"/>
            <a:ext cx="7432844"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House of Jacob Forsaken</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2:6 - 4:1</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4457224"/>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“what is”</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1542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98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1476756"/>
            <a:ext cx="9143999" cy="2031325"/>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Israel Restored</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4:2-6</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Hope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309752" y="4842602"/>
            <a:ext cx="8515349"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“the Branch of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will be beautiful and glorious”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Rectangle 8"/>
          <p:cNvSpPr/>
          <p:nvPr/>
        </p:nvSpPr>
        <p:spPr>
          <a:xfrm>
            <a:off x="1" y="3667510"/>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“what will be”</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80425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wd">
                                    <p:tmPct val="14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460"/>
                            </p:stCondLst>
                            <p:childTnLst>
                              <p:par>
                                <p:cTn id="10" presetID="22" presetClass="entr" presetSubtype="8"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par>
                          <p:cTn id="13" fill="hold">
                            <p:stCondLst>
                              <p:cond delay="296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1380754"/>
            <a:ext cx="9143999" cy="2031325"/>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 Harvest of Wild Grapes</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5:1-30</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4491" y="3412079"/>
            <a:ext cx="4276725" cy="3203033"/>
          </a:xfrm>
          <a:prstGeom prst="rect">
            <a:avLst/>
          </a:prstGeom>
          <a:effectLst>
            <a:softEdge rad="127000"/>
          </a:effectLst>
        </p:spPr>
      </p:pic>
    </p:spTree>
    <p:extLst>
      <p:ext uri="{BB962C8B-B14F-4D97-AF65-F5344CB8AC3E}">
        <p14:creationId xmlns:p14="http://schemas.microsoft.com/office/powerpoint/2010/main" val="352365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wd">
                                    <p:tmPct val="14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775"/>
                            </p:stCondLst>
                            <p:childTnLst>
                              <p:par>
                                <p:cTn id="10" presetID="42" presetClass="entr" presetSubtype="0"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1" y="1981794"/>
            <a:ext cx="5455150" cy="3068522"/>
          </a:xfrm>
          <a:prstGeom prst="rect">
            <a:avLst/>
          </a:prstGeom>
          <a:effectLst>
            <a:softEdge rad="127000"/>
          </a:effectLst>
        </p:spPr>
      </p:pic>
      <p:sp>
        <p:nvSpPr>
          <p:cNvPr id="7" name="Rectangle 6"/>
          <p:cNvSpPr/>
          <p:nvPr/>
        </p:nvSpPr>
        <p:spPr>
          <a:xfrm>
            <a:off x="324230" y="2363815"/>
            <a:ext cx="551459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Six Conditions of Wild Grapes</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9145" y="5303753"/>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Coming Destruction</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09148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1" y="1981794"/>
            <a:ext cx="5455150" cy="3068522"/>
          </a:xfrm>
          <a:prstGeom prst="rect">
            <a:avLst/>
          </a:prstGeom>
          <a:effectLst>
            <a:softEdge rad="127000"/>
          </a:effectLst>
        </p:spPr>
      </p:pic>
      <p:sp>
        <p:nvSpPr>
          <p:cNvPr id="7" name="Rectangle 6"/>
          <p:cNvSpPr/>
          <p:nvPr/>
        </p:nvSpPr>
        <p:spPr>
          <a:xfrm>
            <a:off x="95252" y="1896049"/>
            <a:ext cx="5381624" cy="304698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Song of the Vineyard</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5:1-7</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7205814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292953"/>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“Now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let me sing to my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Well-beloved A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song of my Beloved regarding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vineyard:”</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(5:1a)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451" y="3716746"/>
            <a:ext cx="4248232" cy="2832154"/>
          </a:xfrm>
          <a:prstGeom prst="rect">
            <a:avLst/>
          </a:prstGeom>
          <a:effectLst>
            <a:softEdge rad="127000"/>
          </a:effectLst>
        </p:spPr>
      </p:pic>
      <p:sp>
        <p:nvSpPr>
          <p:cNvPr id="15" name="Rectangle 14"/>
          <p:cNvSpPr/>
          <p:nvPr/>
        </p:nvSpPr>
        <p:spPr>
          <a:xfrm>
            <a:off x="595354" y="4474157"/>
            <a:ext cx="5229225"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The Setting</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5221489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495300" y="198610"/>
            <a:ext cx="8153400"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22" presetClass="entr" presetSubtype="8"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292953"/>
            <a:ext cx="8836199"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“My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Well-beloved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has a vineyard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 very fruitful hill.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dug it up and cleared out its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stones,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planted it with the choicest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vine. 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built a tower in its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midst,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also made a winepress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(5:1b-2a)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6589374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292953"/>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 expected it to bring forth good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grapes,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brought forth wild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grapes.”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(5:2b)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451" y="3716746"/>
            <a:ext cx="4248232" cy="2832154"/>
          </a:xfrm>
          <a:prstGeom prst="rect">
            <a:avLst/>
          </a:prstGeom>
          <a:effectLst>
            <a:softEdge rad="127000"/>
          </a:effectLst>
        </p:spPr>
      </p:pic>
      <p:sp>
        <p:nvSpPr>
          <p:cNvPr id="10" name="Rectangle 9"/>
          <p:cNvSpPr/>
          <p:nvPr/>
        </p:nvSpPr>
        <p:spPr>
          <a:xfrm>
            <a:off x="595354" y="4474157"/>
            <a:ext cx="5229225"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The Setting</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19136601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292953"/>
            <a:ext cx="8836199"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now, O inhabitants of Jerusalem and men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Judah, Judge</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please, between Me and My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vineyard. What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more could have been done to My vineyard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 have not done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(5:3-4a)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05526237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292953"/>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“Why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then, when I expected it to bring forth good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grapes,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bring forth wild grapes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(5:4b)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2451" y="3716746"/>
            <a:ext cx="4248232" cy="2832154"/>
          </a:xfrm>
          <a:prstGeom prst="rect">
            <a:avLst/>
          </a:prstGeom>
          <a:effectLst>
            <a:softEdge rad="127000"/>
          </a:effectLst>
        </p:spPr>
      </p:pic>
      <p:sp>
        <p:nvSpPr>
          <p:cNvPr id="10" name="Rectangle 9"/>
          <p:cNvSpPr/>
          <p:nvPr/>
        </p:nvSpPr>
        <p:spPr>
          <a:xfrm>
            <a:off x="595354" y="4474157"/>
            <a:ext cx="5229225"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The Verdict</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2222630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292953"/>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now, please let Me tell you what I will do to My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vineyard: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(5:5a)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2451" y="3716746"/>
            <a:ext cx="4248232" cy="2832154"/>
          </a:xfrm>
          <a:prstGeom prst="rect">
            <a:avLst/>
          </a:prstGeom>
          <a:effectLst>
            <a:softEdge rad="127000"/>
          </a:effectLst>
        </p:spPr>
      </p:pic>
      <p:sp>
        <p:nvSpPr>
          <p:cNvPr id="7" name="Rectangle 6"/>
          <p:cNvSpPr/>
          <p:nvPr/>
        </p:nvSpPr>
        <p:spPr>
          <a:xfrm>
            <a:off x="149326" y="3737520"/>
            <a:ext cx="6470549" cy="286232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The Announcement of the Owner’s Decision</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470149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292953"/>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take away its hedge, and it shall be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burned;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break down its wall, and it shall be trampled down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(5:5b)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b="12730"/>
          <a:stretch/>
        </p:blipFill>
        <p:spPr>
          <a:xfrm>
            <a:off x="4286956" y="3657981"/>
            <a:ext cx="4479118" cy="2895219"/>
          </a:xfrm>
          <a:prstGeom prst="rect">
            <a:avLst/>
          </a:prstGeom>
          <a:effectLst>
            <a:softEdge rad="127000"/>
          </a:effectLst>
        </p:spPr>
      </p:pic>
    </p:spTree>
    <p:extLst>
      <p:ext uri="{BB962C8B-B14F-4D97-AF65-F5344CB8AC3E}">
        <p14:creationId xmlns:p14="http://schemas.microsoft.com/office/powerpoint/2010/main" val="259730175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6850" y="4270541"/>
            <a:ext cx="3622896" cy="2406103"/>
          </a:xfrm>
          <a:prstGeom prst="rect">
            <a:avLst/>
          </a:prstGeom>
          <a:effectLst>
            <a:softEdge rad="1270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292953"/>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lay it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waste; It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not be pruned or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dug,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there shall come up briers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thorns. I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also command the clouds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rain no rain on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(5:6)</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61985294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292953"/>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vineyard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of hosts is the house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men of Judah are His pleasant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plant…”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(5:7a)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844"/>
          <a:stretch/>
        </p:blipFill>
        <p:spPr>
          <a:xfrm>
            <a:off x="4090179" y="3872416"/>
            <a:ext cx="4895346" cy="2804228"/>
          </a:xfrm>
          <a:prstGeom prst="rect">
            <a:avLst/>
          </a:prstGeom>
          <a:effectLst>
            <a:softEdge rad="127000"/>
          </a:effectLst>
        </p:spPr>
      </p:pic>
      <p:sp>
        <p:nvSpPr>
          <p:cNvPr id="12" name="Rectangle 11"/>
          <p:cNvSpPr/>
          <p:nvPr/>
        </p:nvSpPr>
        <p:spPr>
          <a:xfrm>
            <a:off x="313950" y="4807532"/>
            <a:ext cx="5410200" cy="1015663"/>
          </a:xfrm>
          <a:prstGeom prst="rect">
            <a:avLst/>
          </a:prstGeom>
          <a:solidFill>
            <a:schemeClr val="tx1">
              <a:alpha val="54000"/>
            </a:schemeClr>
          </a:solidFill>
          <a:effectLst>
            <a:softEdge rad="2286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The Application</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64352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74663" y="1292953"/>
            <a:ext cx="8994674"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looked for justice, but behold,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oppression;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righteousness, but behold, a cry for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help.”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(5:7b)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44"/>
          <a:stretch/>
        </p:blipFill>
        <p:spPr>
          <a:xfrm>
            <a:off x="4090179" y="3872416"/>
            <a:ext cx="4895346" cy="2804228"/>
          </a:xfrm>
          <a:prstGeom prst="rect">
            <a:avLst/>
          </a:prstGeom>
          <a:effectLst>
            <a:softEdge rad="127000"/>
          </a:effectLst>
        </p:spPr>
      </p:pic>
      <p:sp>
        <p:nvSpPr>
          <p:cNvPr id="10" name="Rectangle 9"/>
          <p:cNvSpPr/>
          <p:nvPr/>
        </p:nvSpPr>
        <p:spPr>
          <a:xfrm>
            <a:off x="313950" y="4807532"/>
            <a:ext cx="5410200" cy="1015663"/>
          </a:xfrm>
          <a:prstGeom prst="rect">
            <a:avLst/>
          </a:prstGeom>
          <a:solidFill>
            <a:schemeClr val="tx1">
              <a:alpha val="54000"/>
            </a:schemeClr>
          </a:solidFill>
          <a:effectLst>
            <a:softEdge rad="2286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The Application</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749106317"/>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476" y="1617393"/>
            <a:ext cx="5455150" cy="3068522"/>
          </a:xfrm>
          <a:prstGeom prst="rect">
            <a:avLst/>
          </a:prstGeom>
          <a:effectLst>
            <a:softEdge rad="1270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 y="4794357"/>
            <a:ext cx="9143999" cy="193899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Greed and Indulgence</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5:8-17</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257175" y="1530485"/>
            <a:ext cx="5032254" cy="304698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Woe to </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Wild Grapes</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5:8-25</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98336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wd">
                                    <p:tmPct val="14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413606" y="1291590"/>
            <a:ext cx="8316789" cy="2585323"/>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to become a useful, faithful and righteous servant of God.</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705432" y="3814757"/>
            <a:ext cx="773313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34FEF8"/>
                </a:solidFill>
                <a:effectLst>
                  <a:outerShdw blurRad="12700" dist="50800" dir="2700000" algn="tl" rotWithShape="0">
                    <a:schemeClr val="tx1"/>
                  </a:outerShdw>
                </a:effectLst>
              </a:rPr>
              <a:t>A Call to Servanthood</a:t>
            </a:r>
            <a:endParaRPr lang="en-US" sz="6600" b="1" dirty="0">
              <a:ln w="19050">
                <a:solidFill>
                  <a:srgbClr val="002060"/>
                </a:solidFill>
                <a:prstDash val="solid"/>
              </a:ln>
              <a:solidFill>
                <a:srgbClr val="34FEF8"/>
              </a:solidFill>
              <a:effectLst>
                <a:outerShdw blurRad="12700" dist="50800" dir="2700000" algn="tl" rotWithShape="0">
                  <a:schemeClr val="tx1"/>
                </a:outerShdw>
              </a:effectLst>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319293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5"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6" y="1292953"/>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Woe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to those who join house to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house; 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add field to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field, till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there is no place w</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may dwell alone in the midst of the land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(5:8)</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 y="5629870"/>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Greed and Indulgence</a:t>
            </a:r>
            <a:endParaRPr lang="en-US" sz="54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910200872"/>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37345" y="1091569"/>
            <a:ext cx="8869311" cy="4939814"/>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my hearing 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of hosts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said, ‘Truly</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many houses shall be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desolate, great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and beautiful ones, without inhabitant.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ten acres of vineyard shall yield one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bath, 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 homer of seed shall yield one </a:t>
            </a:r>
            <a:r>
              <a:rPr lang="en-US" sz="4500" b="1" dirty="0" err="1">
                <a:ln w="19050">
                  <a:solidFill>
                    <a:srgbClr val="002060"/>
                  </a:solidFill>
                  <a:prstDash val="solid"/>
                </a:ln>
                <a:solidFill>
                  <a:schemeClr val="bg1"/>
                </a:solidFill>
                <a:effectLst>
                  <a:outerShdw blurRad="12700" dist="50800" dir="2700000" algn="tl" rotWithShape="0">
                    <a:schemeClr val="tx1"/>
                  </a:outerShdw>
                </a:effectLst>
              </a:rPr>
              <a:t>ephah</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(5:9-10)</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 y="5784460"/>
            <a:ext cx="914399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The Consequence</a:t>
            </a:r>
            <a:endParaRPr lang="en-US" sz="58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530229683"/>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37345" y="1091569"/>
            <a:ext cx="8869311" cy="2862322"/>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whoever desires to save his life will lose it, but whoever loses his life for My sake will find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it.”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Matt.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16:25</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 y="4076700"/>
            <a:ext cx="9143999"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ysClr val="windowText" lastClr="000000"/>
                  </a:solidFill>
                  <a:prstDash val="solid"/>
                </a:ln>
                <a:solidFill>
                  <a:schemeClr val="bg1"/>
                </a:solidFill>
                <a:effectLst>
                  <a:outerShdw blurRad="12700" dist="50800" dir="2700000" algn="tl" rotWithShape="0">
                    <a:schemeClr val="tx1"/>
                  </a:outerShdw>
                </a:effectLst>
              </a:rPr>
              <a:t>“to get is to lose”, but</a:t>
            </a:r>
          </a:p>
          <a:p>
            <a:pPr algn="ctr"/>
            <a:r>
              <a:rPr lang="en-US" sz="5400" b="1" dirty="0" smtClean="0">
                <a:ln w="19050">
                  <a:solidFill>
                    <a:sysClr val="windowText" lastClr="000000"/>
                  </a:solidFill>
                  <a:prstDash val="solid"/>
                </a:ln>
                <a:solidFill>
                  <a:schemeClr val="bg1"/>
                </a:solidFill>
                <a:effectLst>
                  <a:outerShdw blurRad="12700" dist="50800" dir="2700000" algn="tl" rotWithShape="0">
                    <a:schemeClr val="tx1"/>
                  </a:outerShdw>
                </a:effectLst>
              </a:rPr>
              <a:t>to give is to get”</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896269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117176"/>
            <a:ext cx="8836199" cy="4832092"/>
          </a:xfrm>
          <a:prstGeom prst="rect">
            <a:avLst/>
          </a:prstGeom>
          <a:noFill/>
          <a:effectLst>
            <a:softEdge rad="127000"/>
          </a:effectLst>
        </p:spPr>
        <p:txBody>
          <a:bodyPr wrap="square" lIns="91440" tIns="45720" rIns="91440" bIns="45720">
            <a:spAutoFit/>
          </a:bodyPr>
          <a:lstStyle/>
          <a:p>
            <a:pPr algn="just"/>
            <a:r>
              <a:rPr lang="en-US" sz="435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350" b="1" dirty="0" smtClean="0">
                <a:ln w="19050">
                  <a:solidFill>
                    <a:srgbClr val="002060"/>
                  </a:solidFill>
                  <a:prstDash val="solid"/>
                </a:ln>
                <a:solidFill>
                  <a:srgbClr val="FFFF00"/>
                </a:solidFill>
                <a:effectLst>
                  <a:outerShdw blurRad="12700" dist="50800" dir="2700000" algn="tl" rotWithShape="0">
                    <a:schemeClr val="tx1"/>
                  </a:outerShdw>
                </a:effectLst>
              </a:rPr>
              <a:t>Woe</a:t>
            </a:r>
            <a:r>
              <a:rPr lang="en-US" sz="435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350" b="1" dirty="0">
                <a:ln w="19050">
                  <a:solidFill>
                    <a:srgbClr val="002060"/>
                  </a:solidFill>
                  <a:prstDash val="solid"/>
                </a:ln>
                <a:solidFill>
                  <a:schemeClr val="bg1"/>
                </a:solidFill>
                <a:effectLst>
                  <a:outerShdw blurRad="12700" dist="50800" dir="2700000" algn="tl" rotWithShape="0">
                    <a:schemeClr val="tx1"/>
                  </a:outerShdw>
                </a:effectLst>
              </a:rPr>
              <a:t>to those who rise early in the </a:t>
            </a:r>
            <a:r>
              <a:rPr lang="en-US" sz="4350" b="1" dirty="0" smtClean="0">
                <a:ln w="19050">
                  <a:solidFill>
                    <a:srgbClr val="002060"/>
                  </a:solidFill>
                  <a:prstDash val="solid"/>
                </a:ln>
                <a:solidFill>
                  <a:schemeClr val="bg1"/>
                </a:solidFill>
                <a:effectLst>
                  <a:outerShdw blurRad="12700" dist="50800" dir="2700000" algn="tl" rotWithShape="0">
                    <a:schemeClr val="tx1"/>
                  </a:outerShdw>
                </a:effectLst>
              </a:rPr>
              <a:t>morning, that </a:t>
            </a:r>
            <a:r>
              <a:rPr lang="en-US" sz="4350" b="1" dirty="0">
                <a:ln w="19050">
                  <a:solidFill>
                    <a:srgbClr val="002060"/>
                  </a:solidFill>
                  <a:prstDash val="solid"/>
                </a:ln>
                <a:solidFill>
                  <a:schemeClr val="bg1"/>
                </a:solidFill>
                <a:effectLst>
                  <a:outerShdw blurRad="12700" dist="50800" dir="2700000" algn="tl" rotWithShape="0">
                    <a:schemeClr val="tx1"/>
                  </a:outerShdw>
                </a:effectLst>
              </a:rPr>
              <a:t>they may follow intoxicating </a:t>
            </a:r>
            <a:r>
              <a:rPr lang="en-US" sz="4350" b="1" dirty="0" smtClean="0">
                <a:ln w="19050">
                  <a:solidFill>
                    <a:srgbClr val="002060"/>
                  </a:solidFill>
                  <a:prstDash val="solid"/>
                </a:ln>
                <a:solidFill>
                  <a:schemeClr val="bg1"/>
                </a:solidFill>
                <a:effectLst>
                  <a:outerShdw blurRad="12700" dist="50800" dir="2700000" algn="tl" rotWithShape="0">
                    <a:schemeClr val="tx1"/>
                  </a:outerShdw>
                </a:effectLst>
              </a:rPr>
              <a:t>drink; Who </a:t>
            </a:r>
            <a:r>
              <a:rPr lang="en-US" sz="4350" b="1" dirty="0">
                <a:ln w="19050">
                  <a:solidFill>
                    <a:srgbClr val="002060"/>
                  </a:solidFill>
                  <a:prstDash val="solid"/>
                </a:ln>
                <a:solidFill>
                  <a:schemeClr val="bg1"/>
                </a:solidFill>
                <a:effectLst>
                  <a:outerShdw blurRad="12700" dist="50800" dir="2700000" algn="tl" rotWithShape="0">
                    <a:schemeClr val="tx1"/>
                  </a:outerShdw>
                </a:effectLst>
              </a:rPr>
              <a:t>continue until night, till wine inflames them! </a:t>
            </a:r>
            <a:r>
              <a:rPr lang="en-US" sz="435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350" b="1" dirty="0">
                <a:ln w="19050">
                  <a:solidFill>
                    <a:srgbClr val="002060"/>
                  </a:solidFill>
                  <a:prstDash val="solid"/>
                </a:ln>
                <a:solidFill>
                  <a:schemeClr val="bg1"/>
                </a:solidFill>
                <a:effectLst>
                  <a:outerShdw blurRad="12700" dist="50800" dir="2700000" algn="tl" rotWithShape="0">
                    <a:schemeClr val="tx1"/>
                  </a:outerShdw>
                </a:effectLst>
              </a:rPr>
              <a:t>harp and the </a:t>
            </a:r>
            <a:r>
              <a:rPr lang="en-US" sz="4350" b="1" dirty="0" smtClean="0">
                <a:ln w="19050">
                  <a:solidFill>
                    <a:srgbClr val="002060"/>
                  </a:solidFill>
                  <a:prstDash val="solid"/>
                </a:ln>
                <a:solidFill>
                  <a:schemeClr val="bg1"/>
                </a:solidFill>
                <a:effectLst>
                  <a:outerShdw blurRad="12700" dist="50800" dir="2700000" algn="tl" rotWithShape="0">
                    <a:schemeClr val="tx1"/>
                  </a:outerShdw>
                </a:effectLst>
              </a:rPr>
              <a:t>strings, the </a:t>
            </a:r>
            <a:r>
              <a:rPr lang="en-US" sz="4350" b="1" dirty="0">
                <a:ln w="19050">
                  <a:solidFill>
                    <a:srgbClr val="002060"/>
                  </a:solidFill>
                  <a:prstDash val="solid"/>
                </a:ln>
                <a:solidFill>
                  <a:schemeClr val="bg1"/>
                </a:solidFill>
                <a:effectLst>
                  <a:outerShdw blurRad="12700" dist="50800" dir="2700000" algn="tl" rotWithShape="0">
                    <a:schemeClr val="tx1"/>
                  </a:outerShdw>
                </a:effectLst>
              </a:rPr>
              <a:t>tambourine and </a:t>
            </a:r>
            <a:r>
              <a:rPr lang="en-US" sz="4350" b="1" dirty="0" smtClean="0">
                <a:ln w="19050">
                  <a:solidFill>
                    <a:srgbClr val="002060"/>
                  </a:solidFill>
                  <a:prstDash val="solid"/>
                </a:ln>
                <a:solidFill>
                  <a:schemeClr val="bg1"/>
                </a:solidFill>
                <a:effectLst>
                  <a:outerShdw blurRad="12700" dist="50800" dir="2700000" algn="tl" rotWithShape="0">
                    <a:schemeClr val="tx1"/>
                  </a:outerShdw>
                </a:effectLst>
              </a:rPr>
              <a:t>flute, and </a:t>
            </a:r>
            <a:r>
              <a:rPr lang="en-US" sz="4350" b="1" dirty="0">
                <a:ln w="19050">
                  <a:solidFill>
                    <a:srgbClr val="002060"/>
                  </a:solidFill>
                  <a:prstDash val="solid"/>
                </a:ln>
                <a:solidFill>
                  <a:schemeClr val="bg1"/>
                </a:solidFill>
                <a:effectLst>
                  <a:outerShdw blurRad="12700" dist="50800" dir="2700000" algn="tl" rotWithShape="0">
                    <a:schemeClr val="tx1"/>
                  </a:outerShdw>
                </a:effectLst>
              </a:rPr>
              <a:t>wine are in their feasts</a:t>
            </a:r>
            <a:r>
              <a:rPr lang="en-US" sz="435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350" b="1" dirty="0" smtClean="0">
                <a:ln w="19050">
                  <a:solidFill>
                    <a:srgbClr val="002060"/>
                  </a:solidFill>
                  <a:prstDash val="solid"/>
                </a:ln>
                <a:solidFill>
                  <a:srgbClr val="FFFF00"/>
                </a:solidFill>
                <a:effectLst>
                  <a:outerShdw blurRad="12700" dist="50800" dir="2700000" algn="tl" rotWithShape="0">
                    <a:schemeClr val="tx1"/>
                  </a:outerShdw>
                </a:effectLst>
              </a:rPr>
              <a:t>(5:11-12a)</a:t>
            </a:r>
            <a:endParaRPr lang="en-US" sz="435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9145" y="5743403"/>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Debauchery</a:t>
            </a:r>
            <a:endParaRPr lang="en-US" sz="60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405534611"/>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514" y="3303271"/>
            <a:ext cx="3162679" cy="3162679"/>
          </a:xfrm>
          <a:prstGeom prst="rect">
            <a:avLst/>
          </a:prstGeom>
          <a:effectLst>
            <a:softEdge rad="3810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do not regard the work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nor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consider the operation of His hands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(5:12b)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9145" y="5743403"/>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Dimwitted</a:t>
            </a:r>
            <a:endParaRPr lang="en-US" sz="60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822505264"/>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“Give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me neither poverty nor riches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Feed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me with the food allotted to me;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Lest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 be full and deny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say,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‘Who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is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(Prov. 30:8-9)</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9145" y="5743403"/>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Dimwitted</a:t>
            </a:r>
            <a:endParaRPr lang="en-US" sz="60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83022440"/>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Therefore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my people have gone into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captivity, because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have no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knowledge; Their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honorable men are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famished,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their multitude dried up with thirst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(5:13)</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 y="5660981"/>
            <a:ext cx="914399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The Consequence</a:t>
            </a:r>
            <a:endParaRPr lang="en-US" sz="58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397777833"/>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Therefore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err="1">
                <a:ln w="19050">
                  <a:solidFill>
                    <a:srgbClr val="002060"/>
                  </a:solidFill>
                  <a:prstDash val="solid"/>
                </a:ln>
                <a:solidFill>
                  <a:schemeClr val="bg1"/>
                </a:solidFill>
                <a:effectLst>
                  <a:outerShdw blurRad="12700" dist="50800" dir="2700000" algn="tl" rotWithShape="0">
                    <a:schemeClr val="tx1"/>
                  </a:outerShdw>
                </a:effectLst>
              </a:rPr>
              <a:t>Sheol</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has enlarged itself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opened its mouth beyond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measure; Their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glory and their multitude and their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pomp,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 who is jubilant, shall descend into it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(5:14)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 y="5660981"/>
            <a:ext cx="914399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The Consequence</a:t>
            </a:r>
            <a:endParaRPr lang="en-US" sz="58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197466735"/>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“People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brought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down, each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man shall be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humbled,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eyes of the lofty shall be humbled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(5:15)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 y="5660981"/>
            <a:ext cx="914399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The Consequence</a:t>
            </a:r>
            <a:endParaRPr lang="en-US" sz="58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377475169"/>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of hosts shall be exalted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judgment,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God who is holy shall be hallowed in righteousness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(5:16)</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 y="5660981"/>
            <a:ext cx="914399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The Consequence</a:t>
            </a:r>
            <a:endParaRPr lang="en-US" sz="58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89838500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18179"/>
            <a:ext cx="7432844" cy="5170646"/>
          </a:xfrm>
          <a:prstGeom prst="rect">
            <a:avLst/>
          </a:prstGeom>
          <a:noFill/>
        </p:spPr>
        <p:txBody>
          <a:bodyPr wrap="square" lIns="91440" tIns="45720" rIns="91440" bIns="45720">
            <a:spAutoFit/>
          </a:bodyPr>
          <a:lstStyle/>
          <a:p>
            <a:pPr algn="ctr"/>
            <a:r>
              <a:rPr lang="en-US" sz="6600" b="1" u="sng" dirty="0" smtClean="0">
                <a:ln w="19050">
                  <a:solidFill>
                    <a:srgbClr val="002060"/>
                  </a:solidFill>
                  <a:prstDash val="solid"/>
                </a:ln>
                <a:solidFill>
                  <a:schemeClr val="bg1"/>
                </a:solidFill>
                <a:effectLst>
                  <a:outerShdw blurRad="12700" dist="50800" dir="2700000" algn="tl" rotWithShape="0">
                    <a:schemeClr val="tx1"/>
                  </a:outerShdw>
                </a:effectLst>
              </a:rPr>
              <a:t>The Problem</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What Israel Is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Versus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What Israel </a:t>
            </a:r>
            <a:r>
              <a:rPr lang="en-US" sz="6600" b="1" dirty="0">
                <a:ln w="19050">
                  <a:solidFill>
                    <a:srgbClr val="002060"/>
                  </a:solidFill>
                  <a:prstDash val="solid"/>
                </a:ln>
                <a:solidFill>
                  <a:schemeClr val="bg1"/>
                </a:solidFill>
                <a:effectLst>
                  <a:outerShdw blurRad="12700" dist="50800" dir="2700000" algn="tl" rotWithShape="0">
                    <a:schemeClr val="tx1"/>
                  </a:outerShdw>
                </a:effectLst>
              </a:rPr>
              <a:t>W</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ill Be </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2:1 – 4:6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657114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“With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what shall I come before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LORD,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bow myself before the High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God?... 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has shown you, O man, what is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good;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what does the LORD require of you b</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ut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to do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justly, to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love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mercy,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to walk humbly with your God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(Micah 6:6-8)</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578398957"/>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u="sng" dirty="0" smtClean="0">
                <a:ln w="19050">
                  <a:solidFill>
                    <a:srgbClr val="002060"/>
                  </a:solidFill>
                  <a:prstDash val="solid"/>
                </a:ln>
                <a:solidFill>
                  <a:schemeClr val="bg1"/>
                </a:solidFill>
                <a:effectLst>
                  <a:outerShdw blurRad="12700" dist="50800" dir="2700000" algn="tl" rotWithShape="0">
                    <a:schemeClr val="tx1"/>
                  </a:outerShdw>
                </a:effectLst>
              </a:rPr>
              <a:t>Then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lambs shall feed in their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pasture,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in the waste places of the fat ones strangers shall eat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(5:17)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 y="5660981"/>
            <a:ext cx="914399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The Consequence</a:t>
            </a:r>
            <a:endParaRPr lang="en-US" sz="58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97269929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476" y="1617393"/>
            <a:ext cx="5455150" cy="3068522"/>
          </a:xfrm>
          <a:prstGeom prst="rect">
            <a:avLst/>
          </a:prstGeom>
          <a:effectLst>
            <a:softEdge rad="1270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238505" y="1593445"/>
            <a:ext cx="5095495" cy="304698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Woe to</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Wild Grapes</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5:8-25</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24205" y="4826552"/>
            <a:ext cx="9143999" cy="1938992"/>
          </a:xfrm>
          <a:prstGeom prst="rect">
            <a:avLst/>
          </a:prstGeom>
          <a:noFill/>
          <a:effectLst>
            <a:softEdge rad="127000"/>
          </a:effectLst>
        </p:spPr>
        <p:txBody>
          <a:bodyPr wrap="square" lIns="91440" tIns="45720" rIns="91440" bIns="45720">
            <a:spAutoFit/>
          </a:bodyPr>
          <a:lstStyle/>
          <a:p>
            <a:pPr algn="ctr"/>
            <a:r>
              <a:rPr lang="en-US" sz="6000" b="1" dirty="0">
                <a:ln w="19050">
                  <a:solidFill>
                    <a:srgbClr val="002060"/>
                  </a:solidFill>
                  <a:prstDash val="solid"/>
                </a:ln>
                <a:solidFill>
                  <a:schemeClr val="bg1"/>
                </a:solidFill>
                <a:effectLst>
                  <a:outerShdw blurRad="12700" dist="50800" dir="2700000" algn="tl" rotWithShape="0">
                    <a:schemeClr val="tx1"/>
                  </a:outerShdw>
                </a:effectLst>
              </a:rPr>
              <a:t>Cynicism and Perversion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5:18-25</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2802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094715"/>
            <a:ext cx="8836199"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Woe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to those who draw iniquity with cords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vanity,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sin as if with a cart rope;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say,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‘Let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Him make speed and hasten His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work, that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we may see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it;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let the counsel of the Holy One of Israel draw near and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come, that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we may know it</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(5:18-19)</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87753557"/>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92953"/>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Woe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to those who call evil good, and good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evil; Who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put darkness for light, and light for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darkness; Who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put bitter for sweet, and sweet for bitter</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(5:20)</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 y="5690354"/>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Perversion</a:t>
            </a:r>
            <a:endParaRPr lang="en-US" sz="54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51916009"/>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336953"/>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Woe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to those who are wise in their own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eyes,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prudent in their own sight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(5:21)</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 y="5690354"/>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Perversion</a:t>
            </a:r>
            <a:endParaRPr lang="en-US" sz="54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897563308"/>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154984"/>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Woe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to men mighty at drinking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wine,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Woe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to men valiant for mixing intoxicating drink, w</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justify the wicked for a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bribe,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take away justice from the righteous man</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(5:22-23)</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 y="5690354"/>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Injustice</a:t>
            </a:r>
            <a:endParaRPr lang="en-US" sz="54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647605024"/>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Therefore</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as the fire devours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stubble,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flame consumes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chaff, so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their root will be as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rottenness,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their blossom will ascend like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dust;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(5:24a)</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 y="5660981"/>
            <a:ext cx="914399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The Consequence</a:t>
            </a:r>
            <a:endParaRPr lang="en-US" sz="58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334082849"/>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“Because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have rejected the law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hosts,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despised the word of the Holy One of Israel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(5:24b)</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 y="5660981"/>
            <a:ext cx="914399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The Consequence</a:t>
            </a:r>
            <a:endParaRPr lang="en-US" sz="58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01888018"/>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herefore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anger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is aroused against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people; 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has stretched out His hand against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them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stricken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them,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hills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trembled.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(5:25a)</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 y="5660981"/>
            <a:ext cx="914399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The Consequence</a:t>
            </a:r>
            <a:endParaRPr lang="en-US" sz="58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03299502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18179"/>
            <a:ext cx="7432844" cy="5170646"/>
          </a:xfrm>
          <a:prstGeom prst="rect">
            <a:avLst/>
          </a:prstGeom>
          <a:noFill/>
        </p:spPr>
        <p:txBody>
          <a:bodyPr wrap="square" lIns="91440" tIns="45720" rIns="91440" bIns="45720">
            <a:spAutoFit/>
          </a:bodyPr>
          <a:lstStyle/>
          <a:p>
            <a:pPr algn="ctr"/>
            <a:r>
              <a:rPr lang="en-US" sz="6600" b="1" u="sng" dirty="0" smtClean="0">
                <a:ln w="19050">
                  <a:solidFill>
                    <a:srgbClr val="002060"/>
                  </a:solidFill>
                  <a:prstDash val="solid"/>
                </a:ln>
                <a:solidFill>
                  <a:schemeClr val="bg1"/>
                </a:solidFill>
                <a:effectLst>
                  <a:outerShdw blurRad="12700" dist="50800" dir="2700000" algn="tl" rotWithShape="0">
                    <a:schemeClr val="tx1"/>
                  </a:outerShdw>
                </a:effectLst>
              </a:rPr>
              <a:t>The Problem</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Sinful Israel</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Versus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Servant Israel</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2:1 – 4:6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027278751"/>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“Their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carcasses were as refuse in the midst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streets.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this His anger is not turned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away,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His hand is stretched out still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(5:25b)</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 y="5660981"/>
            <a:ext cx="9143999" cy="101566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ysClr val="windowText" lastClr="000000"/>
                  </a:solidFill>
                  <a:prstDash val="solid"/>
                </a:ln>
                <a:solidFill>
                  <a:srgbClr val="FFFF00"/>
                </a:solidFill>
                <a:effectLst>
                  <a:outerShdw blurRad="12700" dist="50800" dir="2700000" algn="tl" rotWithShape="0">
                    <a:schemeClr val="tx1"/>
                  </a:outerShdw>
                </a:effectLst>
              </a:rPr>
              <a:t>The Consequence</a:t>
            </a:r>
            <a:endParaRPr lang="en-US" sz="5800" b="1" dirty="0">
              <a:ln w="19050">
                <a:solidFill>
                  <a:sysClr val="windowText" lastClr="00000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608311025"/>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1292953"/>
            <a:ext cx="9143999" cy="2031325"/>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Coming Destruction</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5:26-30</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6052" y="3450931"/>
            <a:ext cx="4871897" cy="3095549"/>
          </a:xfrm>
          <a:prstGeom prst="rect">
            <a:avLst/>
          </a:prstGeom>
          <a:effectLst>
            <a:softEdge rad="63500"/>
          </a:effectLst>
        </p:spPr>
      </p:pic>
    </p:spTree>
    <p:extLst>
      <p:ext uri="{BB962C8B-B14F-4D97-AF65-F5344CB8AC3E}">
        <p14:creationId xmlns:p14="http://schemas.microsoft.com/office/powerpoint/2010/main" val="145167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250"/>
                            </p:stCondLst>
                            <p:childTnLst>
                              <p:par>
                                <p:cTn id="11" presetID="16" presetClass="entr" presetSubtype="37" fill="hold"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3477875"/>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will lift up a banner to the nations from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afar,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will whistle to them from the end of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earth; Surely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they shall come with speed, swiftly</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(5:26)</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3300" y="4023177"/>
            <a:ext cx="1545139" cy="2653467"/>
          </a:xfrm>
          <a:prstGeom prst="rect">
            <a:avLst/>
          </a:prstGeom>
          <a:effectLst>
            <a:softEdge rad="127000"/>
          </a:effectLst>
        </p:spPr>
      </p:pic>
    </p:spTree>
    <p:extLst>
      <p:ext uri="{BB962C8B-B14F-4D97-AF65-F5344CB8AC3E}">
        <p14:creationId xmlns:p14="http://schemas.microsoft.com/office/powerpoint/2010/main" val="1418269640"/>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74664" y="1226523"/>
            <a:ext cx="8994673"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“No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one will be weary or stumble among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them, no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one will slumber or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sleep; Nor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will the belt on their loins be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loosed, nor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strap of their sandals be broken;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Whose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arrows are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sharp, 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all their bows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bent; Their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horses' hooves will seem like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flint, 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their wheels like a whirlwind</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(5:27-28)</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109510812"/>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“Their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roaring will be like a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lion, 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roar like young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lions; Yes</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they will roar 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lay hold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prey; 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carry it away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safely,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no one will deliver</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(5:29)</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724974" y="5018352"/>
            <a:ext cx="2079523" cy="1658292"/>
          </a:xfrm>
          <a:prstGeom prst="rect">
            <a:avLst/>
          </a:prstGeom>
          <a:effectLst>
            <a:softEdge rad="63500"/>
          </a:effectLst>
        </p:spPr>
      </p:pic>
    </p:spTree>
    <p:extLst>
      <p:ext uri="{BB962C8B-B14F-4D97-AF65-F5344CB8AC3E}">
        <p14:creationId xmlns:p14="http://schemas.microsoft.com/office/powerpoint/2010/main" val="2120155938"/>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that day they will roar against them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like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roaring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sea.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if one looks to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land, Behold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darkness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sorrow;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light is darkened by the clouds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(5:30)</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0776" y="4877329"/>
            <a:ext cx="2698972" cy="1799315"/>
          </a:xfrm>
          <a:prstGeom prst="rect">
            <a:avLst/>
          </a:prstGeom>
          <a:effectLst>
            <a:softEdge rad="127000"/>
          </a:effectLst>
        </p:spPr>
      </p:pic>
    </p:spTree>
    <p:extLst>
      <p:ext uri="{BB962C8B-B14F-4D97-AF65-F5344CB8AC3E}">
        <p14:creationId xmlns:p14="http://schemas.microsoft.com/office/powerpoint/2010/main" val="41396620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that day they will roar against them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like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roaring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sea.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if one looks to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land, Behold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darkness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sorrow;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light is darkened by the clouds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(5:30)</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0776" y="4877329"/>
            <a:ext cx="2698972" cy="1799315"/>
          </a:xfrm>
          <a:prstGeom prst="rect">
            <a:avLst/>
          </a:prstGeom>
          <a:effectLst>
            <a:softEdge rad="127000"/>
          </a:effec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2532"/>
          <a:stretch/>
        </p:blipFill>
        <p:spPr>
          <a:xfrm>
            <a:off x="0" y="-37636"/>
            <a:ext cx="9144000" cy="6895636"/>
          </a:xfrm>
          <a:prstGeom prst="rect">
            <a:avLst/>
          </a:prstGeom>
        </p:spPr>
      </p:pic>
    </p:spTree>
    <p:extLst>
      <p:ext uri="{BB962C8B-B14F-4D97-AF65-F5344CB8AC3E}">
        <p14:creationId xmlns:p14="http://schemas.microsoft.com/office/powerpoint/2010/main" val="24293699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5" name="Rectangle 14"/>
          <p:cNvSpPr/>
          <p:nvPr/>
        </p:nvSpPr>
        <p:spPr>
          <a:xfrm>
            <a:off x="143632" y="2067544"/>
            <a:ext cx="8856737" cy="4508927"/>
          </a:xfrm>
          <a:prstGeom prst="rect">
            <a:avLst/>
          </a:prstGeom>
          <a:noFill/>
          <a:effectLst>
            <a:softEdge rad="127000"/>
          </a:effectLst>
        </p:spPr>
        <p:txBody>
          <a:bodyPr wrap="square" lIns="91440" tIns="45720" rIns="91440" bIns="45720">
            <a:spAutoFit/>
          </a:bodyPr>
          <a:lstStyle/>
          <a:p>
            <a:pPr algn="just"/>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“I have nourished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and brought up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children, and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they have </a:t>
            </a:r>
            <a:r>
              <a:rPr lang="en-US" sz="4100" b="1" dirty="0">
                <a:ln w="19050">
                  <a:solidFill>
                    <a:srgbClr val="002060"/>
                  </a:solidFill>
                  <a:prstDash val="solid"/>
                </a:ln>
                <a:solidFill>
                  <a:srgbClr val="FFFF00"/>
                </a:solidFill>
                <a:effectLst>
                  <a:outerShdw blurRad="12700" dist="50800" dir="2700000" algn="tl" rotWithShape="0">
                    <a:schemeClr val="tx1"/>
                  </a:outerShdw>
                </a:effectLst>
              </a:rPr>
              <a:t>rebelled</a:t>
            </a:r>
            <a:r>
              <a:rPr lang="en-US" sz="4100" b="1" dirty="0">
                <a:ln w="19050">
                  <a:solidFill>
                    <a:srgbClr val="002060"/>
                  </a:solidFill>
                  <a:prstDash val="solid"/>
                </a:ln>
                <a:solidFill>
                  <a:schemeClr val="bg1"/>
                </a:solidFill>
                <a:effectLst>
                  <a:outerShdw blurRad="12700" dist="50800" dir="2700000" algn="tl" rotWithShape="0">
                    <a:schemeClr val="tx1"/>
                  </a:outerShdw>
                </a:effectLst>
              </a:rPr>
              <a:t> against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Me;… Israel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does </a:t>
            </a:r>
            <a:r>
              <a:rPr lang="en-US" sz="4100" b="1" dirty="0">
                <a:ln w="19050">
                  <a:solidFill>
                    <a:srgbClr val="002060"/>
                  </a:solidFill>
                  <a:prstDash val="solid"/>
                </a:ln>
                <a:solidFill>
                  <a:srgbClr val="FFFF00"/>
                </a:solidFill>
                <a:effectLst>
                  <a:outerShdw blurRad="12700" dist="50800" dir="2700000" algn="tl" rotWithShape="0">
                    <a:schemeClr val="tx1"/>
                  </a:outerShdw>
                </a:effectLst>
              </a:rPr>
              <a:t>not </a:t>
            </a:r>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know</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 My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people do </a:t>
            </a:r>
            <a:r>
              <a:rPr lang="en-US" sz="4100" b="1" dirty="0">
                <a:ln w="19050">
                  <a:solidFill>
                    <a:srgbClr val="002060"/>
                  </a:solidFill>
                  <a:prstDash val="solid"/>
                </a:ln>
                <a:solidFill>
                  <a:srgbClr val="FFFF00"/>
                </a:solidFill>
                <a:effectLst>
                  <a:outerShdw blurRad="12700" dist="50800" dir="2700000" algn="tl" rotWithShape="0">
                    <a:schemeClr val="tx1"/>
                  </a:outerShdw>
                </a:effectLst>
              </a:rPr>
              <a:t>not </a:t>
            </a:r>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consider</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 They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have </a:t>
            </a:r>
            <a:r>
              <a:rPr lang="en-US" sz="41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100" b="1" dirty="0">
                <a:ln w="19050">
                  <a:solidFill>
                    <a:srgbClr val="002060"/>
                  </a:solidFill>
                  <a:prstDash val="solid"/>
                </a:ln>
                <a:solidFill>
                  <a:schemeClr val="bg1"/>
                </a:solidFill>
                <a:effectLst>
                  <a:outerShdw blurRad="12700" dist="50800" dir="2700000" algn="tl" rotWithShape="0">
                    <a:schemeClr val="tx1"/>
                  </a:outerShdw>
                </a:effectLst>
              </a:rPr>
              <a:t> the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LORD, they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have provoked to anger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Holy One of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Israel, they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have </a:t>
            </a:r>
            <a:r>
              <a:rPr lang="en-US" sz="4100" b="1" dirty="0">
                <a:ln w="19050">
                  <a:solidFill>
                    <a:srgbClr val="002060"/>
                  </a:solidFill>
                  <a:prstDash val="solid"/>
                </a:ln>
                <a:solidFill>
                  <a:srgbClr val="FFFF00"/>
                </a:solidFill>
                <a:effectLst>
                  <a:outerShdw blurRad="12700" dist="50800" dir="2700000" algn="tl" rotWithShape="0">
                    <a:schemeClr val="tx1"/>
                  </a:outerShdw>
                </a:effectLst>
              </a:rPr>
              <a:t>turned away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backward.” </a:t>
            </a:r>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(1:2b, 3b, 4b)</a:t>
            </a:r>
            <a:endParaRPr lang="en-US" sz="41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230491" y="1131780"/>
            <a:ext cx="8673871" cy="923330"/>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Israel has </a:t>
            </a:r>
            <a:r>
              <a:rPr lang="en-US" sz="5200" b="1" dirty="0">
                <a:ln w="19050">
                  <a:solidFill>
                    <a:srgbClr val="002060"/>
                  </a:solidFill>
                  <a:prstDash val="solid"/>
                </a:ln>
                <a:solidFill>
                  <a:srgbClr val="FFFF00"/>
                </a:solidFill>
                <a:effectLst>
                  <a:outerShdw blurRad="12700" dist="50800" dir="2700000" algn="tl" rotWithShape="0">
                    <a:schemeClr val="tx1"/>
                  </a:outerShdw>
                </a:effectLst>
              </a:rPr>
              <a:t>F</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orsaken</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the L</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ORD</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909727329"/>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9145" y="1138515"/>
            <a:ext cx="9144000" cy="923330"/>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has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Forsaken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Israel</a:t>
            </a: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6" name="Rectangle 15"/>
          <p:cNvSpPr/>
          <p:nvPr/>
        </p:nvSpPr>
        <p:spPr>
          <a:xfrm>
            <a:off x="214313" y="2067544"/>
            <a:ext cx="8715375" cy="3477875"/>
          </a:xfrm>
          <a:prstGeom prst="rect">
            <a:avLst/>
          </a:prstGeom>
          <a:noFill/>
          <a:effectLst>
            <a:softEdge rad="127000"/>
          </a:effectLst>
        </p:spPr>
        <p:txBody>
          <a:bodyPr wrap="square" lIns="91440" tIns="45720" rIns="91440" bIns="45720">
            <a:spAutoFit/>
          </a:bodyPr>
          <a:lstStyle/>
          <a:p>
            <a:pPr algn="just"/>
            <a:r>
              <a:rPr lang="en-US" sz="4400" b="1" i="1" dirty="0" smtClean="0">
                <a:ln w="19050">
                  <a:solidFill>
                    <a:srgbClr val="002060"/>
                  </a:solidFill>
                  <a:prstDash val="solid"/>
                </a:ln>
                <a:solidFill>
                  <a:schemeClr val="bg1"/>
                </a:solidFill>
                <a:effectLst>
                  <a:outerShdw blurRad="12700" dist="50800" dir="2700000" algn="tl" rotWithShape="0">
                    <a:schemeClr val="tx1"/>
                  </a:outerShdw>
                </a:effectLst>
              </a:rPr>
              <a:t>“Because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the land is full of idols and they worship the work of their own hands.”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(2:8)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in a feeble attempt to exalt themselves above 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(2:11,17)</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1760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9145" y="1138515"/>
            <a:ext cx="9144000" cy="923330"/>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has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Forsaken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Israel</a:t>
            </a: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Problem</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6" name="Rectangle 15"/>
          <p:cNvSpPr/>
          <p:nvPr/>
        </p:nvSpPr>
        <p:spPr>
          <a:xfrm>
            <a:off x="214313" y="2025908"/>
            <a:ext cx="8715375"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will turn His hand against them and their country will be the left desolate, the land will become a wilderness,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they will far by the sword,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those who remain will be removed to far away places.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(1:25a, 1:7a</a:t>
            </a:r>
            <a:r>
              <a:rPr lang="en-US" sz="4000" b="1" dirty="0">
                <a:ln w="19050">
                  <a:solidFill>
                    <a:srgbClr val="002060"/>
                  </a:solidFill>
                  <a:prstDash val="solid"/>
                </a:ln>
                <a:solidFill>
                  <a:srgbClr val="FFFF00"/>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27:10, 6:12)</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94877774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9145" y="1138515"/>
            <a:ext cx="9144000" cy="923330"/>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ORD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is Reasonable</a:t>
            </a: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Solution</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6" name="Rectangle 15"/>
          <p:cNvSpPr/>
          <p:nvPr/>
        </p:nvSpPr>
        <p:spPr>
          <a:xfrm>
            <a:off x="86625" y="2025908"/>
            <a:ext cx="8970750" cy="4616648"/>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“Come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now, and let us reason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together,… Though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your sins are like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scarlet, they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shall be as white as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snow… ‘If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you are willing and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obedient, You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shall eat the good of the land;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if you refuse and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rebel, You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shall be devoured by the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sword</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(1:18-20)</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89541069"/>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39433</TotalTime>
  <Words>3971</Words>
  <Application>Microsoft Office PowerPoint</Application>
  <PresentationFormat>On-screen Show (4:3)</PresentationFormat>
  <Paragraphs>267</Paragraphs>
  <Slides>57</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551</cp:revision>
  <dcterms:created xsi:type="dcterms:W3CDTF">2013-09-19T14:32:29Z</dcterms:created>
  <dcterms:modified xsi:type="dcterms:W3CDTF">2020-06-17T14:23:53Z</dcterms:modified>
</cp:coreProperties>
</file>